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313" r:id="rId3"/>
    <p:sldId id="300" r:id="rId4"/>
    <p:sldId id="305" r:id="rId5"/>
    <p:sldId id="299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491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rterchris\Documents\Additional%20Slides%20Backup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rterchris\Documents\Additional%20Slides%20Backup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iajupiter\budget\History\FY2010%20IRP%20Analysi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niajupiter\budget\History\FY2010%20IRP%20Analysi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niajupiter\budget\WORK\NACA\FY%202010\January2010%20Directors%20brief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1"/>
          <c:order val="0"/>
          <c:tx>
            <c:strRef>
              <c:f>'Chart data'!$D$1</c:f>
              <c:strCache>
                <c:ptCount val="1"/>
                <c:pt idx="0">
                  <c:v>NIA</c:v>
                </c:pt>
              </c:strCache>
            </c:strRef>
          </c:tx>
          <c:dLbls>
            <c:dLbl>
              <c:idx val="0"/>
              <c:layout>
                <c:manualLayout>
                  <c:x val="-0.248480377953539"/>
                  <c:y val="-0.1141324001166521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Research Projects
64%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4.8578179790903448E-3"/>
                  <c:y val="4.704451006124237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3486421538111398"/>
                  <c:y val="1.7008420822397216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3.5876850489176854E-2"/>
                  <c:y val="-9.6664479440070998E-3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30419550996091782"/>
                  <c:y val="6.15141076115485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Office </a:t>
                    </a:r>
                    <a:r>
                      <a:rPr lang="en-US" dirty="0"/>
                      <a:t>of the Director 
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'Chart data'!$B$2:$B$11</c:f>
              <c:strCache>
                <c:ptCount val="10"/>
                <c:pt idx="0">
                  <c:v>Research Projects</c:v>
                </c:pt>
                <c:pt idx="1">
                  <c:v>  SBIR/STTR</c:v>
                </c:pt>
                <c:pt idx="2">
                  <c:v>Centers</c:v>
                </c:pt>
                <c:pt idx="3">
                  <c:v>Other Research</c:v>
                </c:pt>
                <c:pt idx="4">
                  <c:v>Training</c:v>
                </c:pt>
                <c:pt idx="5">
                  <c:v>Research &amp; Develop. Contracts</c:v>
                </c:pt>
                <c:pt idx="6">
                  <c:v>Intramural Research</c:v>
                </c:pt>
                <c:pt idx="7">
                  <c:v>Res. Management &amp; Support</c:v>
                </c:pt>
                <c:pt idx="8">
                  <c:v>Buildings and Facilities</c:v>
                </c:pt>
                <c:pt idx="9">
                  <c:v>Office of the Director  **</c:v>
                </c:pt>
              </c:strCache>
            </c:strRef>
          </c:cat>
          <c:val>
            <c:numRef>
              <c:f>'Chart data'!$D$2:$D$11</c:f>
              <c:numCache>
                <c:formatCode>General</c:formatCode>
                <c:ptCount val="10"/>
                <c:pt idx="0">
                  <c:v>712570</c:v>
                </c:pt>
                <c:pt idx="1">
                  <c:v>26787</c:v>
                </c:pt>
                <c:pt idx="2">
                  <c:v>88107</c:v>
                </c:pt>
                <c:pt idx="3">
                  <c:v>34947</c:v>
                </c:pt>
                <c:pt idx="4">
                  <c:v>24139</c:v>
                </c:pt>
                <c:pt idx="5">
                  <c:v>70159</c:v>
                </c:pt>
                <c:pt idx="6">
                  <c:v>112501</c:v>
                </c:pt>
                <c:pt idx="7">
                  <c:v>41019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'Chart data'!$C$1</c:f>
              <c:strCache>
                <c:ptCount val="1"/>
                <c:pt idx="0">
                  <c:v>NIH</c:v>
                </c:pt>
              </c:strCache>
            </c:strRef>
          </c:tx>
          <c:dLbls>
            <c:dLbl>
              <c:idx val="0"/>
              <c:layout>
                <c:manualLayout>
                  <c:x val="-0.2625744047619048"/>
                  <c:y val="-1.8359944590259549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Research Projects
52%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3.3921189538807635E-2"/>
                  <c:y val="1.0016586468358122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3.8102502812148484E-2"/>
                  <c:y val="2.4597550306211708E-2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0.20245465410573679"/>
                  <c:y val="1.33504666083406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Office </a:t>
                    </a:r>
                    <a:r>
                      <a:rPr lang="en-US" dirty="0"/>
                      <a:t>of the Director 
2%</a:t>
                    </a:r>
                  </a:p>
                </c:rich>
              </c:tx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'Chart data'!$B$2:$B$11</c:f>
              <c:strCache>
                <c:ptCount val="10"/>
                <c:pt idx="0">
                  <c:v>Research Projects</c:v>
                </c:pt>
                <c:pt idx="1">
                  <c:v>  SBIR/STTR</c:v>
                </c:pt>
                <c:pt idx="2">
                  <c:v>Centers</c:v>
                </c:pt>
                <c:pt idx="3">
                  <c:v>Other Research</c:v>
                </c:pt>
                <c:pt idx="4">
                  <c:v>Training</c:v>
                </c:pt>
                <c:pt idx="5">
                  <c:v>Research &amp; Develop. Contracts</c:v>
                </c:pt>
                <c:pt idx="6">
                  <c:v>Intramural Research</c:v>
                </c:pt>
                <c:pt idx="7">
                  <c:v>Res. Management &amp; Support</c:v>
                </c:pt>
                <c:pt idx="8">
                  <c:v>Buildings and Facilities</c:v>
                </c:pt>
                <c:pt idx="9">
                  <c:v>Office of the Director  **</c:v>
                </c:pt>
              </c:strCache>
            </c:strRef>
          </c:cat>
          <c:val>
            <c:numRef>
              <c:f>'Chart data'!$C$2:$C$11</c:f>
              <c:numCache>
                <c:formatCode>General</c:formatCode>
                <c:ptCount val="10"/>
                <c:pt idx="0">
                  <c:v>15192278</c:v>
                </c:pt>
                <c:pt idx="1">
                  <c:v>614199.32750000001</c:v>
                </c:pt>
                <c:pt idx="2">
                  <c:v>2953237.0450000004</c:v>
                </c:pt>
                <c:pt idx="3">
                  <c:v>1793475.8020000001</c:v>
                </c:pt>
                <c:pt idx="4">
                  <c:v>774863.62</c:v>
                </c:pt>
                <c:pt idx="5">
                  <c:v>2880201</c:v>
                </c:pt>
                <c:pt idx="6">
                  <c:v>3039196.7749999999</c:v>
                </c:pt>
                <c:pt idx="7">
                  <c:v>1341785.3925000087</c:v>
                </c:pt>
                <c:pt idx="8">
                  <c:v>107920</c:v>
                </c:pt>
                <c:pt idx="9">
                  <c:v>633191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/>
              <a:t>NIA Appropriations - </a:t>
            </a:r>
            <a:r>
              <a:rPr lang="en-US" sz="1800" b="1" i="0" baseline="0" dirty="0" smtClean="0"/>
              <a:t>FY12 </a:t>
            </a:r>
            <a:r>
              <a:rPr lang="en-US" sz="1800" b="1" i="0" baseline="0" dirty="0"/>
              <a:t>with CR in FY11 </a:t>
            </a:r>
            <a:endParaRPr lang="en-US" sz="1800" b="1" i="0" baseline="0" dirty="0" smtClean="0"/>
          </a:p>
          <a:p>
            <a:pPr>
              <a:defRPr/>
            </a:pPr>
            <a:r>
              <a:rPr lang="en-US" sz="1800" b="1" i="0" u="none" strike="noStrike" baseline="0" dirty="0" smtClean="0"/>
              <a:t>Current </a:t>
            </a:r>
            <a:r>
              <a:rPr lang="en-US" sz="1800" b="1" i="0" u="none" strike="noStrike" baseline="0" dirty="0"/>
              <a:t>versus Constant, FY03 Base Year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Data!$D$4</c:f>
              <c:strCache>
                <c:ptCount val="1"/>
                <c:pt idx="0">
                  <c:v>Appropriation FY12 PB with FY11 CR</c:v>
                </c:pt>
              </c:strCache>
            </c:strRef>
          </c:tx>
          <c:marker>
            <c:symbol val="none"/>
          </c:marker>
          <c:cat>
            <c:strRef>
              <c:f>Data!$B$10:$B$19</c:f>
              <c:strCache>
                <c:ptCount val="1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 CR</c:v>
                </c:pt>
                <c:pt idx="9">
                  <c:v>FY12 Est</c:v>
                </c:pt>
              </c:strCache>
            </c:strRef>
          </c:cat>
          <c:val>
            <c:numRef>
              <c:f>Data!$D$10:$D$19</c:f>
              <c:numCache>
                <c:formatCode>#,##0.0</c:formatCode>
                <c:ptCount val="10"/>
                <c:pt idx="0">
                  <c:v>993.59500000000003</c:v>
                </c:pt>
                <c:pt idx="1">
                  <c:v>1021.376</c:v>
                </c:pt>
                <c:pt idx="2">
                  <c:v>1045.3389999999999</c:v>
                </c:pt>
                <c:pt idx="3">
                  <c:v>1036.5999999999999</c:v>
                </c:pt>
                <c:pt idx="4">
                  <c:v>1045.5</c:v>
                </c:pt>
                <c:pt idx="5">
                  <c:v>1051</c:v>
                </c:pt>
                <c:pt idx="6">
                  <c:v>1079</c:v>
                </c:pt>
                <c:pt idx="7">
                  <c:v>1110.2</c:v>
                </c:pt>
                <c:pt idx="8">
                  <c:v>1109.2850000000001</c:v>
                </c:pt>
                <c:pt idx="9">
                  <c:v>1129.9870000000001</c:v>
                </c:pt>
              </c:numCache>
            </c:numRef>
          </c:val>
        </c:ser>
        <c:ser>
          <c:idx val="4"/>
          <c:order val="1"/>
          <c:tx>
            <c:strRef>
              <c:f>Data!$G$4</c:f>
              <c:strCache>
                <c:ptCount val="1"/>
                <c:pt idx="0">
                  <c:v>Appropriation FY12 PB with FY11CR ADJ</c:v>
                </c:pt>
              </c:strCache>
            </c:strRef>
          </c:tx>
          <c:marker>
            <c:symbol val="none"/>
          </c:marker>
          <c:cat>
            <c:strRef>
              <c:f>Data!$B$10:$B$19</c:f>
              <c:strCache>
                <c:ptCount val="1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 CR</c:v>
                </c:pt>
                <c:pt idx="9">
                  <c:v>FY12 Est</c:v>
                </c:pt>
              </c:strCache>
            </c:strRef>
          </c:cat>
          <c:val>
            <c:numRef>
              <c:f>Data!$G$10:$G$19</c:f>
              <c:numCache>
                <c:formatCode>#,##0.0</c:formatCode>
                <c:ptCount val="10"/>
                <c:pt idx="0">
                  <c:v>993.59500000000003</c:v>
                </c:pt>
                <c:pt idx="1">
                  <c:v>984.69015924952259</c:v>
                </c:pt>
                <c:pt idx="2">
                  <c:v>970.05305037627625</c:v>
                </c:pt>
                <c:pt idx="3">
                  <c:v>919.38115835064661</c:v>
                </c:pt>
                <c:pt idx="4">
                  <c:v>893.3792117516706</c:v>
                </c:pt>
                <c:pt idx="5">
                  <c:v>857.91149559943949</c:v>
                </c:pt>
                <c:pt idx="6">
                  <c:v>851.70216913200795</c:v>
                </c:pt>
                <c:pt idx="7">
                  <c:v>849.80533973481113</c:v>
                </c:pt>
                <c:pt idx="8">
                  <c:v>822.68301632174655</c:v>
                </c:pt>
                <c:pt idx="9">
                  <c:v>810.18377519202784</c:v>
                </c:pt>
              </c:numCache>
            </c:numRef>
          </c:val>
        </c:ser>
        <c:marker val="1"/>
        <c:axId val="72499584"/>
        <c:axId val="72501120"/>
      </c:lineChart>
      <c:catAx>
        <c:axId val="72499584"/>
        <c:scaling>
          <c:orientation val="minMax"/>
        </c:scaling>
        <c:axPos val="b"/>
        <c:majorTickMark val="none"/>
        <c:tickLblPos val="nextTo"/>
        <c:crossAx val="72501120"/>
        <c:crosses val="autoZero"/>
        <c:auto val="1"/>
        <c:lblAlgn val="ctr"/>
        <c:lblOffset val="100"/>
      </c:catAx>
      <c:valAx>
        <c:axId val="72501120"/>
        <c:scaling>
          <c:orientation val="minMax"/>
          <c:min val="750"/>
        </c:scaling>
        <c:axPos val="l"/>
        <c:majorGridlines/>
        <c:numFmt formatCode="#,##0.0" sourceLinked="1"/>
        <c:majorTickMark val="none"/>
        <c:tickLblPos val="nextTo"/>
        <c:spPr>
          <a:ln w="9525">
            <a:noFill/>
          </a:ln>
        </c:spPr>
        <c:crossAx val="724995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NIA Appropriations - FY11 with CR in FY11 (FY10 Level in FY11)</a:t>
            </a:r>
          </a:p>
          <a:p>
            <a:pPr>
              <a:defRPr/>
            </a:pPr>
            <a:r>
              <a:rPr lang="en-US" sz="1800" b="1" i="0" u="none" strike="noStrike" baseline="0"/>
              <a:t>Current versus Constant, FY03 Base Year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Data!$D$4</c:f>
              <c:strCache>
                <c:ptCount val="1"/>
                <c:pt idx="0">
                  <c:v>Appropriation FY11 CR</c:v>
                </c:pt>
              </c:strCache>
            </c:strRef>
          </c:tx>
          <c:marker>
            <c:symbol val="none"/>
          </c:marker>
          <c:cat>
            <c:strRef>
              <c:f>Data!$B$10:$B$19</c:f>
              <c:strCache>
                <c:ptCount val="1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 CR</c:v>
                </c:pt>
                <c:pt idx="9">
                  <c:v>FY12 Est</c:v>
                </c:pt>
              </c:strCache>
            </c:strRef>
          </c:cat>
          <c:val>
            <c:numRef>
              <c:f>Data!$D$10:$D$19</c:f>
              <c:numCache>
                <c:formatCode>#,##0.0</c:formatCode>
                <c:ptCount val="10"/>
                <c:pt idx="0">
                  <c:v>993.59500000000003</c:v>
                </c:pt>
                <c:pt idx="1">
                  <c:v>1021.376</c:v>
                </c:pt>
                <c:pt idx="2">
                  <c:v>1045.3389999999999</c:v>
                </c:pt>
                <c:pt idx="3">
                  <c:v>1036.5999999999999</c:v>
                </c:pt>
                <c:pt idx="4">
                  <c:v>1045.5</c:v>
                </c:pt>
                <c:pt idx="5">
                  <c:v>1051</c:v>
                </c:pt>
                <c:pt idx="6">
                  <c:v>1079</c:v>
                </c:pt>
                <c:pt idx="7">
                  <c:v>1110.2</c:v>
                </c:pt>
                <c:pt idx="8">
                  <c:v>1109.2850000000001</c:v>
                </c:pt>
                <c:pt idx="9">
                  <c:v>1129.9870000000001</c:v>
                </c:pt>
              </c:numCache>
            </c:numRef>
          </c:val>
        </c:ser>
        <c:ser>
          <c:idx val="4"/>
          <c:order val="1"/>
          <c:tx>
            <c:strRef>
              <c:f>Data!$G$4</c:f>
              <c:strCache>
                <c:ptCount val="1"/>
                <c:pt idx="0">
                  <c:v>Appropriation FY11 PB ADJ</c:v>
                </c:pt>
              </c:strCache>
            </c:strRef>
          </c:tx>
          <c:marker>
            <c:symbol val="none"/>
          </c:marker>
          <c:cat>
            <c:strRef>
              <c:f>Data!$B$10:$B$19</c:f>
              <c:strCache>
                <c:ptCount val="1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 CR</c:v>
                </c:pt>
                <c:pt idx="9">
                  <c:v>FY12 Est</c:v>
                </c:pt>
              </c:strCache>
            </c:strRef>
          </c:cat>
          <c:val>
            <c:numRef>
              <c:f>Data!$G$10:$G$19</c:f>
              <c:numCache>
                <c:formatCode>#,##0.0</c:formatCode>
                <c:ptCount val="10"/>
                <c:pt idx="0">
                  <c:v>993.59500000000003</c:v>
                </c:pt>
                <c:pt idx="1">
                  <c:v>984.69015924952259</c:v>
                </c:pt>
                <c:pt idx="2">
                  <c:v>970.05305037627625</c:v>
                </c:pt>
                <c:pt idx="3">
                  <c:v>919.38115835064661</c:v>
                </c:pt>
                <c:pt idx="4">
                  <c:v>893.3792117516706</c:v>
                </c:pt>
                <c:pt idx="5">
                  <c:v>857.91149559943949</c:v>
                </c:pt>
                <c:pt idx="6">
                  <c:v>851.70216913200795</c:v>
                </c:pt>
                <c:pt idx="7">
                  <c:v>849.80533973481113</c:v>
                </c:pt>
                <c:pt idx="8">
                  <c:v>822.68301632174655</c:v>
                </c:pt>
                <c:pt idx="9">
                  <c:v>810.18377519202784</c:v>
                </c:pt>
              </c:numCache>
            </c:numRef>
          </c:val>
        </c:ser>
        <c:marker val="1"/>
        <c:axId val="71598080"/>
        <c:axId val="71599616"/>
      </c:lineChart>
      <c:catAx>
        <c:axId val="71598080"/>
        <c:scaling>
          <c:orientation val="minMax"/>
        </c:scaling>
        <c:axPos val="b"/>
        <c:majorTickMark val="none"/>
        <c:tickLblPos val="nextTo"/>
        <c:crossAx val="71599616"/>
        <c:crosses val="autoZero"/>
        <c:auto val="1"/>
        <c:lblAlgn val="ctr"/>
        <c:lblOffset val="100"/>
      </c:catAx>
      <c:valAx>
        <c:axId val="71599616"/>
        <c:scaling>
          <c:orientation val="minMax"/>
          <c:min val="750"/>
        </c:scaling>
        <c:axPos val="l"/>
        <c:majorGridlines/>
        <c:numFmt formatCode="#,##0.0" sourceLinked="1"/>
        <c:majorTickMark val="none"/>
        <c:tickLblPos val="nextTo"/>
        <c:spPr>
          <a:ln w="9525">
            <a:noFill/>
          </a:ln>
        </c:spPr>
        <c:crossAx val="71598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SUCCESS RATE of NIH and NIA Research Project Grants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'NIH success'!$A$2</c:f>
              <c:strCache>
                <c:ptCount val="1"/>
                <c:pt idx="0">
                  <c:v>NIH</c:v>
                </c:pt>
              </c:strCache>
            </c:strRef>
          </c:tx>
          <c:marker>
            <c:symbol val="none"/>
          </c:marker>
          <c:cat>
            <c:numRef>
              <c:f>'NIH success'!$B$1:$M$1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'NIH success'!$B$2:$M$2</c:f>
              <c:numCache>
                <c:formatCode>0.00%</c:formatCode>
                <c:ptCount val="12"/>
                <c:pt idx="0">
                  <c:v>0.32400000000000034</c:v>
                </c:pt>
                <c:pt idx="1">
                  <c:v>0.31500000000000028</c:v>
                </c:pt>
                <c:pt idx="2">
                  <c:v>0.32100000000000034</c:v>
                </c:pt>
                <c:pt idx="3">
                  <c:v>0.31200000000000028</c:v>
                </c:pt>
                <c:pt idx="4">
                  <c:v>0.29900000000000032</c:v>
                </c:pt>
                <c:pt idx="5">
                  <c:v>0.24600000000000014</c:v>
                </c:pt>
                <c:pt idx="6">
                  <c:v>0.223</c:v>
                </c:pt>
                <c:pt idx="7">
                  <c:v>0.2</c:v>
                </c:pt>
                <c:pt idx="8">
                  <c:v>0.21300000000000013</c:v>
                </c:pt>
                <c:pt idx="9">
                  <c:v>0.21800000000000014</c:v>
                </c:pt>
                <c:pt idx="10">
                  <c:v>0.20585508321357368</c:v>
                </c:pt>
                <c:pt idx="11">
                  <c:v>0.20561946806428474</c:v>
                </c:pt>
              </c:numCache>
            </c:numRef>
          </c:val>
        </c:ser>
        <c:ser>
          <c:idx val="1"/>
          <c:order val="1"/>
          <c:tx>
            <c:strRef>
              <c:f>'NIH success'!$A$3</c:f>
              <c:strCache>
                <c:ptCount val="1"/>
                <c:pt idx="0">
                  <c:v>NIA</c:v>
                </c:pt>
              </c:strCache>
            </c:strRef>
          </c:tx>
          <c:marker>
            <c:symbol val="none"/>
          </c:marker>
          <c:cat>
            <c:numRef>
              <c:f>'NIH success'!$B$1:$M$1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'NIH success'!$B$3:$M$3</c:f>
              <c:numCache>
                <c:formatCode>0.00%</c:formatCode>
                <c:ptCount val="12"/>
                <c:pt idx="0">
                  <c:v>0.27700000000000002</c:v>
                </c:pt>
                <c:pt idx="1">
                  <c:v>0.26200000000000001</c:v>
                </c:pt>
                <c:pt idx="2">
                  <c:v>0.32300000000000034</c:v>
                </c:pt>
                <c:pt idx="3">
                  <c:v>0.28100000000000008</c:v>
                </c:pt>
                <c:pt idx="4">
                  <c:v>0.28580000000000028</c:v>
                </c:pt>
                <c:pt idx="5">
                  <c:v>0.20800000000000016</c:v>
                </c:pt>
                <c:pt idx="6">
                  <c:v>0.18800000000000014</c:v>
                </c:pt>
                <c:pt idx="7">
                  <c:v>0.17400000000000004</c:v>
                </c:pt>
                <c:pt idx="8">
                  <c:v>0.221</c:v>
                </c:pt>
                <c:pt idx="9">
                  <c:v>0.20300000000000001</c:v>
                </c:pt>
                <c:pt idx="10">
                  <c:v>0.17500000000000004</c:v>
                </c:pt>
                <c:pt idx="11">
                  <c:v>0.14530000000000001</c:v>
                </c:pt>
              </c:numCache>
            </c:numRef>
          </c:val>
        </c:ser>
        <c:marker val="1"/>
        <c:axId val="71614848"/>
        <c:axId val="71628288"/>
      </c:lineChart>
      <c:catAx>
        <c:axId val="71614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Fiscal 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1628288"/>
        <c:crosses val="autoZero"/>
        <c:auto val="1"/>
        <c:lblAlgn val="ctr"/>
        <c:lblOffset val="100"/>
      </c:catAx>
      <c:valAx>
        <c:axId val="71628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/>
                  <a:t>% SUCCESS RATE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178294484266924E-2"/>
              <c:y val="0.35971637926572775"/>
            </c:manualLayout>
          </c:layout>
        </c:title>
        <c:numFmt formatCode="0.00%" sourceLinked="1"/>
        <c:majorTickMark val="none"/>
        <c:tickLblPos val="nextTo"/>
        <c:crossAx val="71614848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0.18683</cdr:y>
    </cdr:from>
    <cdr:to>
      <cdr:x>0.17959</cdr:x>
      <cdr:y>0.40925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76617"/>
          <a:ext cx="1557617" cy="1400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/>
            <a:t>Difference from FY2003</a:t>
          </a:r>
        </a:p>
        <a:p xmlns:a="http://schemas.openxmlformats.org/drawingml/2006/main">
          <a:endParaRPr lang="en-US" sz="1100" b="1" dirty="0"/>
        </a:p>
        <a:p xmlns:a="http://schemas.openxmlformats.org/drawingml/2006/main">
          <a:r>
            <a:rPr lang="en-US" sz="1100" b="1" dirty="0"/>
            <a:t>In Current Dollars: $</a:t>
          </a:r>
          <a:r>
            <a:rPr lang="en-US" sz="1100" b="1" dirty="0" smtClean="0"/>
            <a:t>136.4M </a:t>
          </a:r>
          <a:r>
            <a:rPr lang="en-US" sz="1100" b="1" dirty="0"/>
            <a:t>Increase</a:t>
          </a:r>
        </a:p>
        <a:p xmlns:a="http://schemas.openxmlformats.org/drawingml/2006/main">
          <a:endParaRPr lang="en-US" sz="1100" b="1" dirty="0"/>
        </a:p>
        <a:p xmlns:a="http://schemas.openxmlformats.org/drawingml/2006/main">
          <a:r>
            <a:rPr lang="en-US" sz="1100" b="1" dirty="0"/>
            <a:t>In Constant Dollars: $</a:t>
          </a:r>
          <a:r>
            <a:rPr lang="en-US" sz="1100" b="1" dirty="0" smtClean="0"/>
            <a:t>183.4M </a:t>
          </a:r>
          <a:r>
            <a:rPr lang="en-US" sz="1100" b="1" dirty="0"/>
            <a:t>Decrease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0.18683</cdr:y>
    </cdr:from>
    <cdr:to>
      <cdr:x>0.17959</cdr:x>
      <cdr:y>0.40925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76617"/>
          <a:ext cx="1557617" cy="1400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Difference from FY2003</a:t>
          </a:r>
        </a:p>
        <a:p xmlns:a="http://schemas.openxmlformats.org/drawingml/2006/main">
          <a:endParaRPr lang="en-US" sz="1100" b="1"/>
        </a:p>
        <a:p xmlns:a="http://schemas.openxmlformats.org/drawingml/2006/main">
          <a:r>
            <a:rPr lang="en-US" sz="1100" b="1"/>
            <a:t>In Current Dollars: $116.6M Increase</a:t>
          </a:r>
        </a:p>
        <a:p xmlns:a="http://schemas.openxmlformats.org/drawingml/2006/main">
          <a:endParaRPr lang="en-US" sz="1100" b="1"/>
        </a:p>
        <a:p xmlns:a="http://schemas.openxmlformats.org/drawingml/2006/main">
          <a:r>
            <a:rPr lang="en-US" sz="1100" b="1"/>
            <a:t>In Constant Dollars: $170.2M Decrease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ED1DA-CFA8-4CBF-8BED-EB00673218B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D9385-948A-4E3B-A6DC-6916BB3AF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D9385-948A-4E3B-A6DC-6916BB3AFC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B1D6E-8B5F-4E04-824C-509AC58439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B1D6E-8B5F-4E04-824C-509AC58439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896938"/>
            <a:fld id="{198DE16A-D5DB-4AEC-A04E-A10E227F8B4B}" type="slidenum">
              <a:rPr lang="en-US" sz="1200" b="0">
                <a:latin typeface="Calibri" pitchFamily="34" charset="0"/>
              </a:rPr>
              <a:pPr algn="r" defTabSz="896938"/>
              <a:t>5</a:t>
            </a:fld>
            <a:endParaRPr lang="en-US" sz="1200" b="0">
              <a:latin typeface="Calibri" pitchFamily="34" charset="0"/>
            </a:endParaRPr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896938"/>
            <a:fld id="{78224549-5132-4211-95B0-2D067232B35E}" type="slidenum">
              <a:rPr lang="en-US" sz="1200" b="0">
                <a:latin typeface="Calibri" pitchFamily="34" charset="0"/>
              </a:rPr>
              <a:pPr algn="r" defTabSz="896938"/>
              <a:t>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E6E2-8814-40C9-96F7-9B1BA2C5CE76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6526-56BF-4DB1-A053-090E4DC9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NIA Budget Overview</a:t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391400" cy="1905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Richard J. Hodes, M.D.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Director, National Institute on Aging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February 25, 2011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228600" y="1600200"/>
            <a:ext cx="8474075" cy="158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4648200" y="1143000"/>
          <a:ext cx="418294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304800" y="1143000"/>
          <a:ext cx="426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4653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Proportion of Total NIH Budget</a:t>
            </a:r>
          </a:p>
          <a:p>
            <a:pPr algn="ctr"/>
            <a:r>
              <a:rPr lang="en-US" b="1" dirty="0" smtClean="0"/>
              <a:t>FY2010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04800"/>
            <a:ext cx="3125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Proportion of Total NIA Budget</a:t>
            </a:r>
          </a:p>
          <a:p>
            <a:pPr algn="ctr"/>
            <a:r>
              <a:rPr lang="en-US" b="1" dirty="0" smtClean="0"/>
              <a:t>FY 2010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323" y="280147"/>
          <a:ext cx="8673353" cy="629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146925" y="4937125"/>
            <a:ext cx="1704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17.1% decrease</a:t>
            </a:r>
          </a:p>
          <a:p>
            <a:r>
              <a:rPr lang="en-US" sz="1600" b="1"/>
              <a:t>FY2003-2011CR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323" y="280147"/>
          <a:ext cx="8673353" cy="629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146925" y="4937125"/>
            <a:ext cx="1704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17.1% decrease</a:t>
            </a:r>
          </a:p>
          <a:p>
            <a:r>
              <a:rPr lang="en-US" sz="1600" b="1"/>
              <a:t>FY2003-2011CR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323" y="280147"/>
          <a:ext cx="8673353" cy="629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432675" y="39624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FY2010</a:t>
            </a:r>
          </a:p>
          <a:p>
            <a:r>
              <a:rPr lang="en-US" sz="1800"/>
              <a:t>Pay line 8%ile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14400" y="695325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Announced FY2011 NIA RO1 Pay lines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990600" y="1905000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NIA: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 9</a:t>
            </a:r>
            <a:r>
              <a:rPr lang="en-US" sz="3200" baseline="30000" dirty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%</a:t>
            </a:r>
            <a:r>
              <a:rPr lang="en-US" sz="3200" dirty="0" err="1">
                <a:solidFill>
                  <a:srgbClr val="FF0000"/>
                </a:solidFill>
              </a:rPr>
              <a:t>ile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 </a:t>
            </a:r>
            <a:r>
              <a:rPr lang="en-US" sz="3200" dirty="0" smtClean="0"/>
              <a:t>under </a:t>
            </a:r>
            <a:r>
              <a:rPr lang="en-US" sz="3200" dirty="0"/>
              <a:t>$500k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 6</a:t>
            </a:r>
            <a:r>
              <a:rPr lang="en-US" sz="3200" baseline="30000" dirty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%</a:t>
            </a:r>
            <a:r>
              <a:rPr lang="en-US" sz="3200" dirty="0" err="1">
                <a:solidFill>
                  <a:srgbClr val="FF0000"/>
                </a:solidFill>
              </a:rPr>
              <a:t>ile</a:t>
            </a:r>
            <a:r>
              <a:rPr lang="en-US" sz="3200" dirty="0"/>
              <a:t>  $500k and over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04800" y="1447800"/>
            <a:ext cx="8474075" cy="158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Announced FY2011 RO1 Pay lines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</a:rPr>
              <a:t>of NIH ICs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990600" y="1905000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 NIA</a:t>
            </a:r>
            <a:r>
              <a:rPr lang="en-US" sz="2400" b="1" dirty="0"/>
              <a:t>: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9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%</a:t>
            </a:r>
            <a:r>
              <a:rPr lang="en-US" sz="2400" dirty="0" err="1">
                <a:solidFill>
                  <a:srgbClr val="FF0000"/>
                </a:solidFill>
              </a:rPr>
              <a:t>ile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under $500k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6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%</a:t>
            </a:r>
            <a:r>
              <a:rPr lang="en-US" sz="2400" dirty="0" err="1">
                <a:solidFill>
                  <a:srgbClr val="FF0000"/>
                </a:solidFill>
              </a:rPr>
              <a:t>ile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$500k and over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066800" y="3200400"/>
            <a:ext cx="4177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NHLBI: 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16</a:t>
            </a:r>
            <a:r>
              <a:rPr lang="en-US" sz="2400" dirty="0" smtClean="0"/>
              <a:t> </a:t>
            </a:r>
            <a:r>
              <a:rPr lang="en-US" sz="2400" dirty="0"/>
              <a:t>(A0), </a:t>
            </a:r>
            <a:r>
              <a:rPr lang="en-US" sz="2400" dirty="0">
                <a:solidFill>
                  <a:srgbClr val="FF0000"/>
                </a:solidFill>
              </a:rPr>
              <a:t>12</a:t>
            </a:r>
            <a:r>
              <a:rPr lang="en-US" sz="2400" dirty="0"/>
              <a:t> (A1), </a:t>
            </a:r>
            <a:r>
              <a:rPr lang="en-US" sz="2400" dirty="0">
                <a:solidFill>
                  <a:srgbClr val="FF0000"/>
                </a:solidFill>
              </a:rPr>
              <a:t>10</a:t>
            </a:r>
            <a:r>
              <a:rPr lang="en-US" sz="2400" dirty="0"/>
              <a:t> (A2)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990600" y="3810000"/>
            <a:ext cx="167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 NIAID</a:t>
            </a:r>
            <a:r>
              <a:rPr lang="en-US" sz="2400" b="1" dirty="0"/>
              <a:t>: </a:t>
            </a:r>
            <a:r>
              <a:rPr lang="en-US" sz="2400" b="1" dirty="0" smtClean="0"/>
              <a:t>   </a:t>
            </a:r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066800" y="41910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NIAMS</a:t>
            </a:r>
            <a:r>
              <a:rPr lang="en-US" sz="2400" dirty="0"/>
              <a:t>: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990600" y="48768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 NIBIB</a:t>
            </a:r>
            <a:r>
              <a:rPr lang="en-US" sz="2400" b="1" dirty="0"/>
              <a:t>: </a:t>
            </a:r>
            <a:r>
              <a:rPr lang="en-US" sz="2400" b="1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228600" y="1600200"/>
            <a:ext cx="8474075" cy="158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236</Words>
  <Application>Microsoft Office PowerPoint</Application>
  <PresentationFormat>On-screen Show (4:3)</PresentationFormat>
  <Paragraphs>58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NIA Budget Overview </vt:lpstr>
      <vt:lpstr>Slide 2</vt:lpstr>
      <vt:lpstr>Slide 3</vt:lpstr>
      <vt:lpstr>Slide 4</vt:lpstr>
      <vt:lpstr>Slide 5</vt:lpstr>
      <vt:lpstr>Slide 6</vt:lpstr>
      <vt:lpstr>Slide 7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111th Congress House Committee on Appropriations</dc:title>
  <dc:creator>tamjones</dc:creator>
  <cp:lastModifiedBy>tamjones</cp:lastModifiedBy>
  <cp:revision>142</cp:revision>
  <dcterms:created xsi:type="dcterms:W3CDTF">2011-01-18T22:13:29Z</dcterms:created>
  <dcterms:modified xsi:type="dcterms:W3CDTF">2011-02-25T17:39:19Z</dcterms:modified>
</cp:coreProperties>
</file>